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2" r:id="rId6"/>
    <p:sldId id="261" r:id="rId7"/>
    <p:sldId id="267" r:id="rId8"/>
    <p:sldId id="268" r:id="rId9"/>
    <p:sldId id="269" r:id="rId10"/>
    <p:sldId id="270" r:id="rId11"/>
    <p:sldId id="271" r:id="rId12"/>
    <p:sldId id="272" r:id="rId13"/>
    <p:sldId id="273" r:id="rId14"/>
    <p:sldId id="274" r:id="rId15"/>
    <p:sldId id="276" r:id="rId16"/>
    <p:sldId id="277" r:id="rId17"/>
    <p:sldId id="278" r:id="rId18"/>
    <p:sldId id="259" r:id="rId19"/>
    <p:sldId id="275"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52"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3E74-CBE5-4835-9A0B-B472313130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C0EC22-69E3-4802-9FF2-518D64D3A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DFA978-E75C-40E8-9800-8F12D912405F}"/>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083B3DBA-4C27-4B71-9624-8C6C3D4DF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58CA8-EA52-4C10-A5ED-792F27F79D57}"/>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98639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C8A9-6239-49F1-878C-7FA2FBA9D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B20547-8D26-46F5-B75B-B3E6D3F65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2E307-2040-4A4F-BA20-B29873E00B00}"/>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ABA69DCF-F0D0-45CB-B430-C7C96CC4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9EA72-94B1-49E9-8133-0CBEF470722B}"/>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55365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91F3D3-CF89-4AE3-B1D6-1188212649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D0B320-4003-422A-957B-02E040437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6C097-2D34-441B-80AC-E55D942D1C88}"/>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3EC0FB06-40A2-4A0F-A502-1CE74D0F4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D4957-A786-479F-B6B2-DDEA3627EFE4}"/>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467070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D28C-5771-490A-AB8B-3896563B5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9D9CD-7DDF-4CF2-AFA7-0C146D7AED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B00D4-EB8C-4A01-A793-8A72344CD59B}"/>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8BD8D852-C483-4170-8255-51CC06144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03914-3698-45AA-99C1-0F4030F02E4F}"/>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04292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168C-69CD-4DE6-AF17-62431F4A6E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6F6EA8-3AC9-465A-9B35-1EA7EB674C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A58DA1-410C-4464-847D-20E196B00442}"/>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99EC8C2E-C654-47D0-B183-ED07D515B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79B85-F616-4B76-BA7E-C820143DCE46}"/>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23903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375F-5FC5-44AD-80FD-3E3307594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0E3DB5-3B03-4BF8-BDF8-FDC4500169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193D62-FAD8-454C-B903-B431D0A65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7DBF4D-F2A0-47AF-9303-0A0257025008}"/>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6" name="Footer Placeholder 5">
            <a:extLst>
              <a:ext uri="{FF2B5EF4-FFF2-40B4-BE49-F238E27FC236}">
                <a16:creationId xmlns:a16="http://schemas.microsoft.com/office/drawing/2014/main" id="{FA688719-B9D6-4456-B2E7-401E6285A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65500-65E0-4A8F-A2F3-79341957C9BF}"/>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41976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23EF-48CB-42DF-8A6D-6DCC64DD55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38E3C-83FB-4928-9CE4-C92046252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99716-32EF-444B-9544-21FB378DD1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456059-9CD7-4F64-8B4F-E5ECB926F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736DC6-269A-4BCC-A282-14B27D1B3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234401-0249-4A03-9FFC-F41E6F794305}"/>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8" name="Footer Placeholder 7">
            <a:extLst>
              <a:ext uri="{FF2B5EF4-FFF2-40B4-BE49-F238E27FC236}">
                <a16:creationId xmlns:a16="http://schemas.microsoft.com/office/drawing/2014/main" id="{D006EFC4-F2F6-4FD8-8B09-677C4FEB2C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724DF2-D880-4498-9C79-4F419DE5E013}"/>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181549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8305-CD95-499E-94F4-FA1CB2130D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056FD9-3E79-431D-8A65-77E0101A3399}"/>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4" name="Footer Placeholder 3">
            <a:extLst>
              <a:ext uri="{FF2B5EF4-FFF2-40B4-BE49-F238E27FC236}">
                <a16:creationId xmlns:a16="http://schemas.microsoft.com/office/drawing/2014/main" id="{CEBC0C73-3165-436A-840C-57BAB0D4E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FDBFE-7DA7-47AE-B51B-C6409C5F65DD}"/>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4000874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EE866-FFBC-45F0-87AF-701D5C2B869E}"/>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3" name="Footer Placeholder 2">
            <a:extLst>
              <a:ext uri="{FF2B5EF4-FFF2-40B4-BE49-F238E27FC236}">
                <a16:creationId xmlns:a16="http://schemas.microsoft.com/office/drawing/2014/main" id="{2925FF3A-E661-4CED-8213-EBC0AAAE6B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648DB2-284B-42E7-9034-A563A686DE8F}"/>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50179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3E02-27E0-4C73-8969-0FD5C0FDD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D115C5-1966-4BF8-8BEF-05F60991E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057B94-AE28-4F7B-8C37-C6FF4D099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FCB187-D011-48E1-A618-3B8084A65C53}"/>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6" name="Footer Placeholder 5">
            <a:extLst>
              <a:ext uri="{FF2B5EF4-FFF2-40B4-BE49-F238E27FC236}">
                <a16:creationId xmlns:a16="http://schemas.microsoft.com/office/drawing/2014/main" id="{F36766F3-A74B-4A75-9C02-44D76E1E6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A6243-39BC-4AA8-9AAA-BF6F38BD77CF}"/>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3191521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513C-E68F-46D3-9E79-00886C571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F499C4-E56D-4340-93C5-CE6FFF2C0D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1A7EF9-E6B1-46B3-A44A-4705CD2AF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CB9AF-9032-4014-A0F2-4729C238A0A4}"/>
              </a:ext>
            </a:extLst>
          </p:cNvPr>
          <p:cNvSpPr>
            <a:spLocks noGrp="1"/>
          </p:cNvSpPr>
          <p:nvPr>
            <p:ph type="dt" sz="half" idx="10"/>
          </p:nvPr>
        </p:nvSpPr>
        <p:spPr/>
        <p:txBody>
          <a:bodyPr/>
          <a:lstStyle/>
          <a:p>
            <a:fld id="{1CB28199-C765-419E-98C3-EC2F049A0468}" type="datetimeFigureOut">
              <a:rPr lang="en-US" smtClean="0"/>
              <a:t>12/12/2020</a:t>
            </a:fld>
            <a:endParaRPr lang="en-US"/>
          </a:p>
        </p:txBody>
      </p:sp>
      <p:sp>
        <p:nvSpPr>
          <p:cNvPr id="6" name="Footer Placeholder 5">
            <a:extLst>
              <a:ext uri="{FF2B5EF4-FFF2-40B4-BE49-F238E27FC236}">
                <a16:creationId xmlns:a16="http://schemas.microsoft.com/office/drawing/2014/main" id="{EE1F1253-5496-4116-AF4D-1ED699A79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FD3FB-4E33-43BF-AE95-4B4342BF7858}"/>
              </a:ext>
            </a:extLst>
          </p:cNvPr>
          <p:cNvSpPr>
            <a:spLocks noGrp="1"/>
          </p:cNvSpPr>
          <p:nvPr>
            <p:ph type="sldNum" sz="quarter" idx="12"/>
          </p:nvPr>
        </p:nvSpPr>
        <p:spPr/>
        <p:txBody>
          <a:bodyPr/>
          <a:lstStyle/>
          <a:p>
            <a:fld id="{CFD17934-0F1E-4138-8B37-E4E2ED8F00D4}" type="slidenum">
              <a:rPr lang="en-US" smtClean="0"/>
              <a:t>‹#›</a:t>
            </a:fld>
            <a:endParaRPr lang="en-US"/>
          </a:p>
        </p:txBody>
      </p:sp>
    </p:spTree>
    <p:extLst>
      <p:ext uri="{BB962C8B-B14F-4D97-AF65-F5344CB8AC3E}">
        <p14:creationId xmlns:p14="http://schemas.microsoft.com/office/powerpoint/2010/main" val="51430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4D3437-0160-416E-B825-F06E17A28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200E7-9948-4AAB-ABDF-0B551FE5A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5526F-E25A-4EBB-B128-4CF3FE322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28199-C765-419E-98C3-EC2F049A0468}" type="datetimeFigureOut">
              <a:rPr lang="en-US" smtClean="0"/>
              <a:t>12/12/2020</a:t>
            </a:fld>
            <a:endParaRPr lang="en-US"/>
          </a:p>
        </p:txBody>
      </p:sp>
      <p:sp>
        <p:nvSpPr>
          <p:cNvPr id="5" name="Footer Placeholder 4">
            <a:extLst>
              <a:ext uri="{FF2B5EF4-FFF2-40B4-BE49-F238E27FC236}">
                <a16:creationId xmlns:a16="http://schemas.microsoft.com/office/drawing/2014/main" id="{76B668E8-1519-4F0A-B4CB-4BC64023E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4923E3-D8AE-4288-A73A-CD12D0B191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17934-0F1E-4138-8B37-E4E2ED8F00D4}" type="slidenum">
              <a:rPr lang="en-US" smtClean="0"/>
              <a:t>‹#›</a:t>
            </a:fld>
            <a:endParaRPr lang="en-US"/>
          </a:p>
        </p:txBody>
      </p:sp>
    </p:spTree>
    <p:extLst>
      <p:ext uri="{BB962C8B-B14F-4D97-AF65-F5344CB8AC3E}">
        <p14:creationId xmlns:p14="http://schemas.microsoft.com/office/powerpoint/2010/main" val="1735917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F7F0EAD1-8986-4726-A68D-E78DEF4359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653D4-F95D-4C30-8C9F-D917FFF291D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ARTIFICIAL INTELLIGENCE		</a:t>
            </a:r>
          </a:p>
        </p:txBody>
      </p:sp>
      <p:sp>
        <p:nvSpPr>
          <p:cNvPr id="3" name="Subtitle 2">
            <a:extLst>
              <a:ext uri="{FF2B5EF4-FFF2-40B4-BE49-F238E27FC236}">
                <a16:creationId xmlns:a16="http://schemas.microsoft.com/office/drawing/2014/main" id="{2E8B50C5-70E1-47EB-9BB2-19BE23BA792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SPRINT-3</a:t>
            </a:r>
          </a:p>
        </p:txBody>
      </p:sp>
    </p:spTree>
    <p:extLst>
      <p:ext uri="{BB962C8B-B14F-4D97-AF65-F5344CB8AC3E}">
        <p14:creationId xmlns:p14="http://schemas.microsoft.com/office/powerpoint/2010/main" val="2579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7D098-10E3-49A3-BEE6-99E522B2A5A1}"/>
              </a:ext>
            </a:extLst>
          </p:cNvPr>
          <p:cNvSpPr>
            <a:spLocks noGrp="1"/>
          </p:cNvSpPr>
          <p:nvPr>
            <p:ph type="title"/>
          </p:nvPr>
        </p:nvSpPr>
        <p:spPr>
          <a:xfrm>
            <a:off x="838200" y="585216"/>
            <a:ext cx="10515600" cy="1325563"/>
          </a:xfrm>
        </p:spPr>
        <p:txBody>
          <a:bodyPr>
            <a:normAutofit/>
          </a:bodyPr>
          <a:lstStyle/>
          <a:p>
            <a:r>
              <a:rPr lang="en-US" b="0" i="0">
                <a:solidFill>
                  <a:schemeClr val="bg1"/>
                </a:solidFill>
                <a:effectLst/>
                <a:latin typeface="Avenir LT Std"/>
              </a:rPr>
              <a:t>Step 3: Evaluating the Models</a:t>
            </a:r>
            <a:br>
              <a:rPr lang="en-US" b="0" i="0">
                <a:solidFill>
                  <a:schemeClr val="bg1"/>
                </a:solidFill>
                <a:effectLst/>
                <a:latin typeface="Avenir LT Std"/>
              </a:rPr>
            </a:br>
            <a:endParaRPr lang="en-US">
              <a:solidFill>
                <a:schemeClr val="bg1"/>
              </a:solidFill>
            </a:endParaRPr>
          </a:p>
        </p:txBody>
      </p:sp>
      <p:pic>
        <p:nvPicPr>
          <p:cNvPr id="5" name="Picture 4">
            <a:extLst>
              <a:ext uri="{FF2B5EF4-FFF2-40B4-BE49-F238E27FC236}">
                <a16:creationId xmlns:a16="http://schemas.microsoft.com/office/drawing/2014/main" id="{83603507-6476-456C-921F-FC1299B23229}"/>
              </a:ext>
            </a:extLst>
          </p:cNvPr>
          <p:cNvPicPr>
            <a:picLocks noChangeAspect="1"/>
          </p:cNvPicPr>
          <p:nvPr/>
        </p:nvPicPr>
        <p:blipFill rotWithShape="1">
          <a:blip r:embed="rId2"/>
          <a:srcRect t="5536" r="3" b="5539"/>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F4E1F216-2D43-48C0-978E-644A7B5B94B3}"/>
              </a:ext>
            </a:extLst>
          </p:cNvPr>
          <p:cNvSpPr>
            <a:spLocks noGrp="1"/>
          </p:cNvSpPr>
          <p:nvPr>
            <p:ph idx="1"/>
          </p:nvPr>
        </p:nvSpPr>
        <p:spPr>
          <a:xfrm>
            <a:off x="7546848" y="2516777"/>
            <a:ext cx="3803904" cy="3660185"/>
          </a:xfrm>
        </p:spPr>
        <p:txBody>
          <a:bodyPr anchor="ctr">
            <a:normAutofit/>
          </a:bodyPr>
          <a:lstStyle/>
          <a:p>
            <a:r>
              <a:rPr lang="en-US" sz="2200" b="0" i="0">
                <a:effectLst/>
                <a:latin typeface="Avenir LT Std"/>
              </a:rPr>
              <a:t>This step involves using precision and recall metrics to evaluate the models. For the sake of simplifying the comparison of various models, we will use the harmonic mean of precision and recall which is called an F1 score (F1 Score = 2*(Recall * Precision) / (Recall + Precision))</a:t>
            </a:r>
          </a:p>
          <a:p>
            <a:endParaRPr lang="en-US" sz="2200"/>
          </a:p>
        </p:txBody>
      </p:sp>
    </p:spTree>
    <p:extLst>
      <p:ext uri="{BB962C8B-B14F-4D97-AF65-F5344CB8AC3E}">
        <p14:creationId xmlns:p14="http://schemas.microsoft.com/office/powerpoint/2010/main" val="84009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8F949-70EC-4E44-A986-494F4AC0AB4B}"/>
              </a:ext>
            </a:extLst>
          </p:cNvPr>
          <p:cNvSpPr>
            <a:spLocks noGrp="1"/>
          </p:cNvSpPr>
          <p:nvPr>
            <p:ph type="title"/>
          </p:nvPr>
        </p:nvSpPr>
        <p:spPr>
          <a:xfrm>
            <a:off x="838200" y="585216"/>
            <a:ext cx="10515600" cy="1325563"/>
          </a:xfrm>
        </p:spPr>
        <p:txBody>
          <a:bodyPr>
            <a:normAutofit/>
          </a:bodyPr>
          <a:lstStyle/>
          <a:p>
            <a:r>
              <a:rPr lang="en-US" b="0" i="0">
                <a:solidFill>
                  <a:schemeClr val="bg1"/>
                </a:solidFill>
                <a:effectLst/>
                <a:latin typeface="Avenir LT Std"/>
              </a:rPr>
              <a:t>Step 4: Creating a Neural Network Model</a:t>
            </a:r>
            <a:br>
              <a:rPr lang="en-US" b="0" i="0">
                <a:solidFill>
                  <a:schemeClr val="bg1"/>
                </a:solidFill>
                <a:effectLst/>
                <a:latin typeface="Avenir LT Std"/>
              </a:rPr>
            </a:br>
            <a:endParaRPr lang="en-US">
              <a:solidFill>
                <a:schemeClr val="bg1"/>
              </a:solidFill>
            </a:endParaRPr>
          </a:p>
        </p:txBody>
      </p:sp>
      <p:pic>
        <p:nvPicPr>
          <p:cNvPr id="5" name="Picture 4">
            <a:extLst>
              <a:ext uri="{FF2B5EF4-FFF2-40B4-BE49-F238E27FC236}">
                <a16:creationId xmlns:a16="http://schemas.microsoft.com/office/drawing/2014/main" id="{B7B65D23-46DB-41B3-B7FD-2C59981B2B63}"/>
              </a:ext>
            </a:extLst>
          </p:cNvPr>
          <p:cNvPicPr>
            <a:picLocks noChangeAspect="1"/>
          </p:cNvPicPr>
          <p:nvPr/>
        </p:nvPicPr>
        <p:blipFill rotWithShape="1">
          <a:blip r:embed="rId2"/>
          <a:srcRect t="2581" r="3" b="2757"/>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34142B94-DA76-4DC2-BC94-D9502A7C94B0}"/>
              </a:ext>
            </a:extLst>
          </p:cNvPr>
          <p:cNvSpPr>
            <a:spLocks noGrp="1"/>
          </p:cNvSpPr>
          <p:nvPr>
            <p:ph idx="1"/>
          </p:nvPr>
        </p:nvSpPr>
        <p:spPr>
          <a:xfrm>
            <a:off x="7546848" y="2516777"/>
            <a:ext cx="3803904" cy="3660185"/>
          </a:xfrm>
        </p:spPr>
        <p:txBody>
          <a:bodyPr anchor="ctr">
            <a:normAutofit/>
          </a:bodyPr>
          <a:lstStyle/>
          <a:p>
            <a:r>
              <a:rPr lang="en-US" sz="2200" b="0" i="0">
                <a:effectLst/>
                <a:latin typeface="Avenir LT Std"/>
              </a:rPr>
              <a:t>In addition to the aforementioned diagnostic models, a Neural Network model was created and tuned using the architecture shown below.</a:t>
            </a:r>
          </a:p>
          <a:p>
            <a:endParaRPr lang="en-US" sz="2200"/>
          </a:p>
        </p:txBody>
      </p:sp>
    </p:spTree>
    <p:extLst>
      <p:ext uri="{BB962C8B-B14F-4D97-AF65-F5344CB8AC3E}">
        <p14:creationId xmlns:p14="http://schemas.microsoft.com/office/powerpoint/2010/main" val="210658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78BCF-E4F4-4DEF-8D75-450A34A3AA2F}"/>
              </a:ext>
            </a:extLst>
          </p:cNvPr>
          <p:cNvSpPr>
            <a:spLocks noGrp="1"/>
          </p:cNvSpPr>
          <p:nvPr>
            <p:ph type="title"/>
          </p:nvPr>
        </p:nvSpPr>
        <p:spPr>
          <a:xfrm>
            <a:off x="1155557" y="649674"/>
            <a:ext cx="4284420" cy="1687143"/>
          </a:xfrm>
        </p:spPr>
        <p:txBody>
          <a:bodyPr anchor="t">
            <a:normAutofit/>
          </a:bodyPr>
          <a:lstStyle/>
          <a:p>
            <a:r>
              <a:rPr lang="en-US" sz="2800" b="0" i="0">
                <a:solidFill>
                  <a:schemeClr val="bg1"/>
                </a:solidFill>
                <a:effectLst/>
                <a:latin typeface="Avenir LT Std"/>
              </a:rPr>
              <a:t>Step 5: Evaluating Output Quality Through Receiver Operating Curves</a:t>
            </a:r>
            <a:br>
              <a:rPr lang="en-US" sz="2800" b="0" i="0">
                <a:solidFill>
                  <a:schemeClr val="bg1"/>
                </a:solidFill>
                <a:effectLst/>
                <a:latin typeface="Avenir LT Std"/>
              </a:rPr>
            </a:br>
            <a:endParaRPr lang="en-US" sz="2800">
              <a:solidFill>
                <a:schemeClr val="bg1"/>
              </a:solidFill>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AFEA24-0BA5-4359-AD84-7F37F3353DC0}"/>
              </a:ext>
            </a:extLst>
          </p:cNvPr>
          <p:cNvSpPr>
            <a:spLocks noGrp="1"/>
          </p:cNvSpPr>
          <p:nvPr>
            <p:ph idx="1"/>
          </p:nvPr>
        </p:nvSpPr>
        <p:spPr>
          <a:xfrm>
            <a:off x="6752022" y="849338"/>
            <a:ext cx="4293299" cy="1487480"/>
          </a:xfrm>
        </p:spPr>
        <p:txBody>
          <a:bodyPr>
            <a:normAutofit/>
          </a:bodyPr>
          <a:lstStyle/>
          <a:p>
            <a:r>
              <a:rPr lang="en-US" sz="1600" b="0" i="0">
                <a:effectLst/>
                <a:latin typeface="Avenir LT Std"/>
              </a:rPr>
              <a:t>In order to further evaluate classifiers’ output quality, let’s view their receiver operating characteristic (ROC) curves</a:t>
            </a:r>
            <a:endParaRPr lang="en-US" sz="1600">
              <a:latin typeface="Avenir LT Std"/>
            </a:endParaRPr>
          </a:p>
          <a:p>
            <a:endParaRPr lang="en-US" sz="1600"/>
          </a:p>
        </p:txBody>
      </p:sp>
      <p:pic>
        <p:nvPicPr>
          <p:cNvPr id="5" name="Picture 4">
            <a:extLst>
              <a:ext uri="{FF2B5EF4-FFF2-40B4-BE49-F238E27FC236}">
                <a16:creationId xmlns:a16="http://schemas.microsoft.com/office/drawing/2014/main" id="{2B694F60-D9D6-4576-B9F6-BCBF8D316DE4}"/>
              </a:ext>
            </a:extLst>
          </p:cNvPr>
          <p:cNvPicPr>
            <a:picLocks noChangeAspect="1"/>
          </p:cNvPicPr>
          <p:nvPr/>
        </p:nvPicPr>
        <p:blipFill rotWithShape="1">
          <a:blip r:embed="rId2"/>
          <a:srcRect r="529" b="-1"/>
          <a:stretch/>
        </p:blipFill>
        <p:spPr>
          <a:xfrm>
            <a:off x="1155556" y="2631774"/>
            <a:ext cx="9889765" cy="3579308"/>
          </a:xfrm>
          <a:prstGeom prst="rect">
            <a:avLst/>
          </a:prstGeom>
        </p:spPr>
      </p:pic>
    </p:spTree>
    <p:extLst>
      <p:ext uri="{BB962C8B-B14F-4D97-AF65-F5344CB8AC3E}">
        <p14:creationId xmlns:p14="http://schemas.microsoft.com/office/powerpoint/2010/main" val="52525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FF260-02DE-45FB-8C2E-E0DF2E159F19}"/>
              </a:ext>
            </a:extLst>
          </p:cNvPr>
          <p:cNvSpPr>
            <a:spLocks noGrp="1"/>
          </p:cNvSpPr>
          <p:nvPr>
            <p:ph type="title"/>
          </p:nvPr>
        </p:nvSpPr>
        <p:spPr>
          <a:xfrm>
            <a:off x="1155557" y="649674"/>
            <a:ext cx="4284420" cy="1687143"/>
          </a:xfrm>
        </p:spPr>
        <p:txBody>
          <a:bodyPr anchor="t">
            <a:normAutofit/>
          </a:bodyPr>
          <a:lstStyle/>
          <a:p>
            <a:r>
              <a:rPr lang="en-US" sz="2800" b="0" i="0">
                <a:solidFill>
                  <a:schemeClr val="bg1"/>
                </a:solidFill>
                <a:effectLst/>
                <a:latin typeface="Avenir LT Std"/>
              </a:rPr>
              <a:t>Step 6: Evaluating Output Quality Through Precision-Recall Curves</a:t>
            </a:r>
            <a:br>
              <a:rPr lang="en-US" sz="2800" b="0" i="0">
                <a:solidFill>
                  <a:schemeClr val="bg1"/>
                </a:solidFill>
                <a:effectLst/>
                <a:latin typeface="Avenir LT Std"/>
              </a:rPr>
            </a:br>
            <a:endParaRPr lang="en-US" sz="2800">
              <a:solidFill>
                <a:schemeClr val="bg1"/>
              </a:solidFill>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C368A0-4B3E-4BCB-ADD7-2B80970C9437}"/>
              </a:ext>
            </a:extLst>
          </p:cNvPr>
          <p:cNvSpPr>
            <a:spLocks noGrp="1"/>
          </p:cNvSpPr>
          <p:nvPr>
            <p:ph idx="1"/>
          </p:nvPr>
        </p:nvSpPr>
        <p:spPr>
          <a:xfrm>
            <a:off x="6752022" y="849338"/>
            <a:ext cx="4293299" cy="1487480"/>
          </a:xfrm>
        </p:spPr>
        <p:txBody>
          <a:bodyPr>
            <a:normAutofit/>
          </a:bodyPr>
          <a:lstStyle/>
          <a:p>
            <a:r>
              <a:rPr lang="en-US" sz="1600" b="0" i="0">
                <a:effectLst/>
                <a:latin typeface="Avenir LT Std"/>
              </a:rPr>
              <a:t>Let’s also look at the precision-recall curves associated with these classifiers.</a:t>
            </a:r>
          </a:p>
          <a:p>
            <a:pPr marL="0" indent="0">
              <a:buNone/>
            </a:pPr>
            <a:endParaRPr lang="en-US" sz="1600"/>
          </a:p>
        </p:txBody>
      </p:sp>
      <p:pic>
        <p:nvPicPr>
          <p:cNvPr id="5" name="Picture 4">
            <a:extLst>
              <a:ext uri="{FF2B5EF4-FFF2-40B4-BE49-F238E27FC236}">
                <a16:creationId xmlns:a16="http://schemas.microsoft.com/office/drawing/2014/main" id="{F09A5ECB-56D9-474F-81B5-20229407AF16}"/>
              </a:ext>
            </a:extLst>
          </p:cNvPr>
          <p:cNvPicPr>
            <a:picLocks noChangeAspect="1"/>
          </p:cNvPicPr>
          <p:nvPr/>
        </p:nvPicPr>
        <p:blipFill rotWithShape="1">
          <a:blip r:embed="rId2"/>
          <a:srcRect t="160" r="-2" b="-2"/>
          <a:stretch/>
        </p:blipFill>
        <p:spPr>
          <a:xfrm>
            <a:off x="1155556" y="2631774"/>
            <a:ext cx="9889765" cy="3579308"/>
          </a:xfrm>
          <a:prstGeom prst="rect">
            <a:avLst/>
          </a:prstGeom>
        </p:spPr>
      </p:pic>
    </p:spTree>
    <p:extLst>
      <p:ext uri="{BB962C8B-B14F-4D97-AF65-F5344CB8AC3E}">
        <p14:creationId xmlns:p14="http://schemas.microsoft.com/office/powerpoint/2010/main" val="317836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8412-86CF-4C63-B026-A89BD84811DC}"/>
              </a:ext>
            </a:extLst>
          </p:cNvPr>
          <p:cNvSpPr>
            <a:spLocks noGrp="1"/>
          </p:cNvSpPr>
          <p:nvPr>
            <p:ph type="title"/>
          </p:nvPr>
        </p:nvSpPr>
        <p:spPr>
          <a:xfrm>
            <a:off x="1155557" y="649674"/>
            <a:ext cx="4284420" cy="1687143"/>
          </a:xfrm>
        </p:spPr>
        <p:txBody>
          <a:bodyPr anchor="t">
            <a:normAutofit/>
          </a:bodyPr>
          <a:lstStyle/>
          <a:p>
            <a:r>
              <a:rPr lang="en-US" sz="3400" b="0" i="0">
                <a:solidFill>
                  <a:schemeClr val="bg1"/>
                </a:solidFill>
                <a:effectLst/>
                <a:latin typeface="Avenir LT Std"/>
              </a:rPr>
              <a:t>Step 7: Visualizing the Decision Boundaries</a:t>
            </a:r>
            <a:br>
              <a:rPr lang="en-US" sz="3400" b="0" i="0">
                <a:solidFill>
                  <a:schemeClr val="bg1"/>
                </a:solidFill>
                <a:effectLst/>
                <a:latin typeface="Avenir LT Std"/>
              </a:rPr>
            </a:br>
            <a:endParaRPr lang="en-US" sz="3400">
              <a:solidFill>
                <a:schemeClr val="bg1"/>
              </a:solidFill>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55ACD3-CB68-4AEA-B848-A7D6F171548A}"/>
              </a:ext>
            </a:extLst>
          </p:cNvPr>
          <p:cNvSpPr>
            <a:spLocks noGrp="1"/>
          </p:cNvSpPr>
          <p:nvPr>
            <p:ph idx="1"/>
          </p:nvPr>
        </p:nvSpPr>
        <p:spPr>
          <a:xfrm>
            <a:off x="6752022" y="849338"/>
            <a:ext cx="4293299" cy="1487480"/>
          </a:xfrm>
        </p:spPr>
        <p:txBody>
          <a:bodyPr>
            <a:normAutofit/>
          </a:bodyPr>
          <a:lstStyle/>
          <a:p>
            <a:r>
              <a:rPr lang="en-US" sz="1600" b="0" i="0">
                <a:effectLst/>
                <a:latin typeface="Avenir LT Std"/>
              </a:rPr>
              <a:t>In order to gain some visual intuition about the data set and the algorithms decision boundaries, we will reduce the dimensionality of 9D feature space to 2D using PCA techniques and visualize the decision boundaries</a:t>
            </a:r>
          </a:p>
          <a:p>
            <a:endParaRPr lang="en-US" sz="1600"/>
          </a:p>
        </p:txBody>
      </p:sp>
      <p:pic>
        <p:nvPicPr>
          <p:cNvPr id="5" name="Picture 4">
            <a:extLst>
              <a:ext uri="{FF2B5EF4-FFF2-40B4-BE49-F238E27FC236}">
                <a16:creationId xmlns:a16="http://schemas.microsoft.com/office/drawing/2014/main" id="{58139C66-26D4-4B1F-9C08-9483D9381457}"/>
              </a:ext>
            </a:extLst>
          </p:cNvPr>
          <p:cNvPicPr>
            <a:picLocks noChangeAspect="1"/>
          </p:cNvPicPr>
          <p:nvPr/>
        </p:nvPicPr>
        <p:blipFill rotWithShape="1">
          <a:blip r:embed="rId2"/>
          <a:srcRect l="7438" r="-1" b="-1"/>
          <a:stretch/>
        </p:blipFill>
        <p:spPr>
          <a:xfrm>
            <a:off x="1155556" y="2631774"/>
            <a:ext cx="9889765" cy="3579308"/>
          </a:xfrm>
          <a:prstGeom prst="rect">
            <a:avLst/>
          </a:prstGeom>
        </p:spPr>
      </p:pic>
    </p:spTree>
    <p:extLst>
      <p:ext uri="{BB962C8B-B14F-4D97-AF65-F5344CB8AC3E}">
        <p14:creationId xmlns:p14="http://schemas.microsoft.com/office/powerpoint/2010/main" val="405085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F4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547D4-3BD7-4C8E-BFB2-D84CF9D28F62}"/>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Code Snippets</a:t>
            </a:r>
          </a:p>
        </p:txBody>
      </p:sp>
      <p:pic>
        <p:nvPicPr>
          <p:cNvPr id="5" name="Content Placeholder 4">
            <a:extLst>
              <a:ext uri="{FF2B5EF4-FFF2-40B4-BE49-F238E27FC236}">
                <a16:creationId xmlns:a16="http://schemas.microsoft.com/office/drawing/2014/main" id="{FAE9DF25-2267-4C48-A3DD-0D1F909BA571}"/>
              </a:ext>
            </a:extLst>
          </p:cNvPr>
          <p:cNvPicPr>
            <a:picLocks noGrp="1" noChangeAspect="1"/>
          </p:cNvPicPr>
          <p:nvPr>
            <p:ph idx="1"/>
          </p:nvPr>
        </p:nvPicPr>
        <p:blipFill rotWithShape="1">
          <a:blip r:embed="rId2"/>
          <a:srcRect r="18041" b="-1"/>
          <a:stretch/>
        </p:blipFill>
        <p:spPr>
          <a:xfrm>
            <a:off x="6096000" y="640080"/>
            <a:ext cx="5459470" cy="5578816"/>
          </a:xfrm>
          <a:prstGeom prst="rect">
            <a:avLst/>
          </a:prstGeom>
        </p:spPr>
      </p:pic>
    </p:spTree>
    <p:extLst>
      <p:ext uri="{BB962C8B-B14F-4D97-AF65-F5344CB8AC3E}">
        <p14:creationId xmlns:p14="http://schemas.microsoft.com/office/powerpoint/2010/main" val="7352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F3A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FFF6E-304B-442E-88CF-A0B7170659E2}"/>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Code Snippets</a:t>
            </a:r>
          </a:p>
        </p:txBody>
      </p:sp>
      <p:pic>
        <p:nvPicPr>
          <p:cNvPr id="5" name="Content Placeholder 4">
            <a:extLst>
              <a:ext uri="{FF2B5EF4-FFF2-40B4-BE49-F238E27FC236}">
                <a16:creationId xmlns:a16="http://schemas.microsoft.com/office/drawing/2014/main" id="{CBCB32F4-1293-4E64-8093-7099A2429E8B}"/>
              </a:ext>
            </a:extLst>
          </p:cNvPr>
          <p:cNvPicPr>
            <a:picLocks noGrp="1" noChangeAspect="1"/>
          </p:cNvPicPr>
          <p:nvPr>
            <p:ph idx="1"/>
          </p:nvPr>
        </p:nvPicPr>
        <p:blipFill rotWithShape="1">
          <a:blip r:embed="rId2"/>
          <a:srcRect l="127" r="13264" b="-2"/>
          <a:stretch/>
        </p:blipFill>
        <p:spPr>
          <a:xfrm>
            <a:off x="6096000" y="640080"/>
            <a:ext cx="5459470" cy="5578816"/>
          </a:xfrm>
          <a:prstGeom prst="rect">
            <a:avLst/>
          </a:prstGeom>
        </p:spPr>
      </p:pic>
    </p:spTree>
    <p:extLst>
      <p:ext uri="{BB962C8B-B14F-4D97-AF65-F5344CB8AC3E}">
        <p14:creationId xmlns:p14="http://schemas.microsoft.com/office/powerpoint/2010/main" val="295943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8E73-029C-42D1-8A88-453C54776CEB}"/>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Code Snippets</a:t>
            </a:r>
          </a:p>
        </p:txBody>
      </p:sp>
      <p:pic>
        <p:nvPicPr>
          <p:cNvPr id="5" name="Content Placeholder 4">
            <a:extLst>
              <a:ext uri="{FF2B5EF4-FFF2-40B4-BE49-F238E27FC236}">
                <a16:creationId xmlns:a16="http://schemas.microsoft.com/office/drawing/2014/main" id="{819A2EA2-C4BB-48CF-B469-17977C5E0835}"/>
              </a:ext>
            </a:extLst>
          </p:cNvPr>
          <p:cNvPicPr>
            <a:picLocks noGrp="1" noChangeAspect="1"/>
          </p:cNvPicPr>
          <p:nvPr>
            <p:ph idx="1"/>
          </p:nvPr>
        </p:nvPicPr>
        <p:blipFill rotWithShape="1">
          <a:blip r:embed="rId2"/>
          <a:srcRect r="2452" b="-1"/>
          <a:stretch/>
        </p:blipFill>
        <p:spPr>
          <a:xfrm>
            <a:off x="4654297" y="10"/>
            <a:ext cx="7537704" cy="6857990"/>
          </a:xfrm>
          <a:prstGeom prst="rect">
            <a:avLst/>
          </a:prstGeom>
        </p:spPr>
      </p:pic>
    </p:spTree>
    <p:extLst>
      <p:ext uri="{BB962C8B-B14F-4D97-AF65-F5344CB8AC3E}">
        <p14:creationId xmlns:p14="http://schemas.microsoft.com/office/powerpoint/2010/main" val="95144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0220F-6B92-4F63-A61C-02264E41E7C7}"/>
              </a:ext>
            </a:extLst>
          </p:cNvPr>
          <p:cNvSpPr>
            <a:spLocks noGrp="1"/>
          </p:cNvSpPr>
          <p:nvPr>
            <p:ph type="title"/>
          </p:nvPr>
        </p:nvSpPr>
        <p:spPr>
          <a:xfrm>
            <a:off x="1371599" y="294538"/>
            <a:ext cx="9895951" cy="1033669"/>
          </a:xfrm>
        </p:spPr>
        <p:txBody>
          <a:bodyPr>
            <a:normAutofit/>
          </a:bodyPr>
          <a:lstStyle/>
          <a:p>
            <a:r>
              <a:rPr lang="en-IN" sz="4000">
                <a:solidFill>
                  <a:srgbClr val="FFFFFF"/>
                </a:solidFill>
              </a:rPr>
              <a:t>Potential challenges </a:t>
            </a:r>
            <a:endParaRPr lang="en-US" sz="4000">
              <a:solidFill>
                <a:srgbClr val="FFFFFF"/>
              </a:solidFill>
            </a:endParaRPr>
          </a:p>
        </p:txBody>
      </p:sp>
      <p:sp>
        <p:nvSpPr>
          <p:cNvPr id="3" name="Content Placeholder 2">
            <a:extLst>
              <a:ext uri="{FF2B5EF4-FFF2-40B4-BE49-F238E27FC236}">
                <a16:creationId xmlns:a16="http://schemas.microsoft.com/office/drawing/2014/main" id="{1EB30827-9887-4503-806A-40AACA718F68}"/>
              </a:ext>
            </a:extLst>
          </p:cNvPr>
          <p:cNvSpPr>
            <a:spLocks noGrp="1"/>
          </p:cNvSpPr>
          <p:nvPr>
            <p:ph idx="1"/>
          </p:nvPr>
        </p:nvSpPr>
        <p:spPr>
          <a:xfrm>
            <a:off x="1371599" y="2318197"/>
            <a:ext cx="9724031" cy="3683358"/>
          </a:xfrm>
        </p:spPr>
        <p:txBody>
          <a:bodyPr anchor="ctr">
            <a:normAutofit/>
          </a:bodyPr>
          <a:lstStyle/>
          <a:p>
            <a:r>
              <a:rPr lang="en-IN" sz="1100"/>
              <a:t>Development costs</a:t>
            </a:r>
          </a:p>
          <a:p>
            <a:r>
              <a:rPr lang="en-IN" sz="1100"/>
              <a:t>Integration issues  </a:t>
            </a:r>
          </a:p>
          <a:p>
            <a:pPr lvl="1"/>
            <a:r>
              <a:rPr lang="en-IN" sz="1100"/>
              <a:t>Ethical issues </a:t>
            </a:r>
          </a:p>
          <a:p>
            <a:pPr lvl="1"/>
            <a:r>
              <a:rPr lang="en-IN" sz="1100"/>
              <a:t>Reluctance among medical practitioners to adopt AI</a:t>
            </a:r>
          </a:p>
          <a:p>
            <a:pPr lvl="1"/>
            <a:r>
              <a:rPr lang="en-IN" sz="1100"/>
              <a:t>Fear of replacing humans </a:t>
            </a:r>
          </a:p>
          <a:p>
            <a:r>
              <a:rPr lang="en-IN" sz="1100"/>
              <a:t>Data Privacy and security </a:t>
            </a:r>
          </a:p>
          <a:p>
            <a:pPr lvl="1"/>
            <a:r>
              <a:rPr lang="en-IN" sz="1100"/>
              <a:t>Mobile health applications and devices that use AI </a:t>
            </a:r>
          </a:p>
          <a:p>
            <a:pPr lvl="1"/>
            <a:r>
              <a:rPr lang="en-IN" sz="1100"/>
              <a:t>Lack of interoperability between AI solutions</a:t>
            </a:r>
          </a:p>
          <a:p>
            <a:r>
              <a:rPr lang="en-IN" sz="1100"/>
              <a:t>Data exchange</a:t>
            </a:r>
          </a:p>
          <a:p>
            <a:pPr lvl="1"/>
            <a:r>
              <a:rPr lang="en-IN" sz="1100"/>
              <a:t>Need for continuous training by data from clinical studies</a:t>
            </a:r>
          </a:p>
          <a:p>
            <a:pPr lvl="1"/>
            <a:r>
              <a:rPr lang="en-IN" sz="1100"/>
              <a:t>Incentives for sharing data on the system for further development and improvement of the system. Nevertheless,</a:t>
            </a:r>
          </a:p>
          <a:p>
            <a:pPr lvl="1"/>
            <a:r>
              <a:rPr lang="en-IN" sz="1100"/>
              <a:t>All the parties in the healthcare system, the physicians, the pharmaceutical companies and the patients, have greater incentives to compile and exchange information</a:t>
            </a:r>
          </a:p>
          <a:p>
            <a:r>
              <a:rPr lang="en-IN" sz="1100"/>
              <a:t>State and federal regulations</a:t>
            </a:r>
          </a:p>
          <a:p>
            <a:r>
              <a:rPr lang="en-IN" sz="1100"/>
              <a:t>Rapid and iterative process of software updates commonly used to improve existing products and services</a:t>
            </a:r>
          </a:p>
          <a:p>
            <a:pPr marL="0" indent="0">
              <a:buNone/>
            </a:pPr>
            <a:endParaRPr lang="en-US" sz="1100"/>
          </a:p>
        </p:txBody>
      </p:sp>
    </p:spTree>
    <p:extLst>
      <p:ext uri="{BB962C8B-B14F-4D97-AF65-F5344CB8AC3E}">
        <p14:creationId xmlns:p14="http://schemas.microsoft.com/office/powerpoint/2010/main" val="3638185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6D555-6AA5-4C89-AE16-C00CB742D5C1}"/>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Wrap </a:t>
            </a:r>
          </a:p>
        </p:txBody>
      </p:sp>
      <p:sp>
        <p:nvSpPr>
          <p:cNvPr id="3" name="Content Placeholder 2">
            <a:extLst>
              <a:ext uri="{FF2B5EF4-FFF2-40B4-BE49-F238E27FC236}">
                <a16:creationId xmlns:a16="http://schemas.microsoft.com/office/drawing/2014/main" id="{7B7E7B1F-CAC4-4B12-90A1-EEB6C69E233F}"/>
              </a:ext>
            </a:extLst>
          </p:cNvPr>
          <p:cNvSpPr>
            <a:spLocks noGrp="1"/>
          </p:cNvSpPr>
          <p:nvPr>
            <p:ph idx="1"/>
          </p:nvPr>
        </p:nvSpPr>
        <p:spPr>
          <a:xfrm>
            <a:off x="1371599" y="2318197"/>
            <a:ext cx="9724031" cy="3683358"/>
          </a:xfrm>
        </p:spPr>
        <p:txBody>
          <a:bodyPr anchor="ctr">
            <a:normAutofit/>
          </a:bodyPr>
          <a:lstStyle/>
          <a:p>
            <a:r>
              <a:rPr lang="en-US" sz="2000" b="0" i="0">
                <a:effectLst/>
                <a:latin typeface="Avenir LT Std"/>
              </a:rPr>
              <a:t>These models have shown excellent results on Breast Cancer Wisconsin (Diagnostic) Data Set, however, in order to trust the models, we need to further test them with new data and make sure they are still leading to excellent results</a:t>
            </a:r>
          </a:p>
          <a:p>
            <a:r>
              <a:rPr lang="en-US" sz="2000" b="0" i="0">
                <a:effectLst/>
                <a:latin typeface="Avenir LT Std"/>
              </a:rPr>
              <a:t>One possible weakness associated with these models is that they do not include any demography, race and genetic sequences attributes and other useful information that could potentially strengthen the ground for classification</a:t>
            </a:r>
            <a:endParaRPr lang="en-US" sz="2000"/>
          </a:p>
        </p:txBody>
      </p:sp>
    </p:spTree>
    <p:extLst>
      <p:ext uri="{BB962C8B-B14F-4D97-AF65-F5344CB8AC3E}">
        <p14:creationId xmlns:p14="http://schemas.microsoft.com/office/powerpoint/2010/main" val="37286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969678-8C58-4472-A013-82BA134BE11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MACHINE LEARNING FOR MEDICAL DIAGNOSIS-BREAST CANCER</a:t>
            </a:r>
          </a:p>
        </p:txBody>
      </p:sp>
      <p:sp>
        <p:nvSpPr>
          <p:cNvPr id="3" name="Content Placeholder 2">
            <a:extLst>
              <a:ext uri="{FF2B5EF4-FFF2-40B4-BE49-F238E27FC236}">
                <a16:creationId xmlns:a16="http://schemas.microsoft.com/office/drawing/2014/main" id="{75B88827-BA3A-4CFE-9227-82E6D27EAB5E}"/>
              </a:ext>
            </a:extLst>
          </p:cNvPr>
          <p:cNvSpPr>
            <a:spLocks noGrp="1"/>
          </p:cNvSpPr>
          <p:nvPr>
            <p:ph idx="1"/>
          </p:nvPr>
        </p:nvSpPr>
        <p:spPr>
          <a:xfrm>
            <a:off x="6503158" y="649480"/>
            <a:ext cx="4862447" cy="5546047"/>
          </a:xfrm>
        </p:spPr>
        <p:txBody>
          <a:bodyPr anchor="ctr">
            <a:normAutofit/>
          </a:bodyPr>
          <a:lstStyle/>
          <a:p>
            <a:pPr marL="0" indent="0">
              <a:buNone/>
            </a:pPr>
            <a:r>
              <a:rPr lang="en-US" sz="2000"/>
              <a:t>Sahana Nalla</a:t>
            </a:r>
          </a:p>
          <a:p>
            <a:pPr marL="0" indent="0">
              <a:buNone/>
            </a:pPr>
            <a:r>
              <a:rPr lang="en-US" sz="2000"/>
              <a:t>00658650</a:t>
            </a:r>
          </a:p>
        </p:txBody>
      </p:sp>
    </p:spTree>
    <p:extLst>
      <p:ext uri="{BB962C8B-B14F-4D97-AF65-F5344CB8AC3E}">
        <p14:creationId xmlns:p14="http://schemas.microsoft.com/office/powerpoint/2010/main" val="3658073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882025-B1B3-4348-8C9A-A5F9BB513C5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mj-lt"/>
                <a:ea typeface="+mj-ea"/>
                <a:cs typeface="+mj-cs"/>
              </a:rPr>
              <a:t>Thank you !</a:t>
            </a:r>
          </a:p>
        </p:txBody>
      </p:sp>
    </p:spTree>
    <p:extLst>
      <p:ext uri="{BB962C8B-B14F-4D97-AF65-F5344CB8AC3E}">
        <p14:creationId xmlns:p14="http://schemas.microsoft.com/office/powerpoint/2010/main" val="39129040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C55EEB-3A49-4B4C-8AEE-2A1D11B56462}"/>
              </a:ext>
            </a:extLst>
          </p:cNvPr>
          <p:cNvSpPr>
            <a:spLocks noGrp="1"/>
          </p:cNvSpPr>
          <p:nvPr>
            <p:ph type="title"/>
          </p:nvPr>
        </p:nvSpPr>
        <p:spPr>
          <a:xfrm>
            <a:off x="826396" y="586855"/>
            <a:ext cx="4230100" cy="3387497"/>
          </a:xfrm>
        </p:spPr>
        <p:txBody>
          <a:bodyPr anchor="b">
            <a:normAutofit/>
          </a:bodyPr>
          <a:lstStyle/>
          <a:p>
            <a:pPr algn="r"/>
            <a:r>
              <a:rPr lang="en-US" sz="4000" b="1" i="0">
                <a:solidFill>
                  <a:srgbClr val="FFFFFF"/>
                </a:solidFill>
                <a:effectLst/>
                <a:latin typeface="Avenir LT Std"/>
              </a:rPr>
              <a:t>Using Machine Learning to Detect and Diagnose Breast Cancer</a:t>
            </a:r>
            <a:br>
              <a:rPr lang="en-US" sz="4000" b="1" i="0">
                <a:solidFill>
                  <a:srgbClr val="FFFFFF"/>
                </a:solidFill>
                <a:effectLst/>
                <a:latin typeface="Avenir LT Std"/>
              </a:rPr>
            </a:br>
            <a:endParaRPr lang="en-US" sz="4000">
              <a:solidFill>
                <a:srgbClr val="FFFFFF"/>
              </a:solidFill>
            </a:endParaRPr>
          </a:p>
        </p:txBody>
      </p:sp>
      <p:sp>
        <p:nvSpPr>
          <p:cNvPr id="3" name="Content Placeholder 2">
            <a:extLst>
              <a:ext uri="{FF2B5EF4-FFF2-40B4-BE49-F238E27FC236}">
                <a16:creationId xmlns:a16="http://schemas.microsoft.com/office/drawing/2014/main" id="{113130B0-08E7-4F1C-A994-C205404F837E}"/>
              </a:ext>
            </a:extLst>
          </p:cNvPr>
          <p:cNvSpPr>
            <a:spLocks noGrp="1"/>
          </p:cNvSpPr>
          <p:nvPr>
            <p:ph idx="1"/>
          </p:nvPr>
        </p:nvSpPr>
        <p:spPr>
          <a:xfrm>
            <a:off x="6503158" y="649480"/>
            <a:ext cx="4862447" cy="5546047"/>
          </a:xfrm>
        </p:spPr>
        <p:txBody>
          <a:bodyPr anchor="ctr">
            <a:normAutofit/>
          </a:bodyPr>
          <a:lstStyle/>
          <a:p>
            <a:r>
              <a:rPr lang="en-US" sz="2000" b="0" i="0" dirty="0">
                <a:effectLst/>
                <a:latin typeface="Avenir LT Std"/>
              </a:rPr>
              <a:t>One application of </a:t>
            </a:r>
            <a:r>
              <a:rPr lang="en-US" sz="2000" i="0" dirty="0">
                <a:effectLst/>
                <a:latin typeface="Avenir LT Std"/>
              </a:rPr>
              <a:t>machine learning in a healthcare </a:t>
            </a:r>
            <a:r>
              <a:rPr lang="en-US" sz="2000" b="0" i="0" dirty="0">
                <a:effectLst/>
                <a:latin typeface="Avenir LT Std"/>
              </a:rPr>
              <a:t>context is digital diagnosis. ML can detect patterns of certain diseases within patient electronic healthcare records and inform clinicians of any anomalies</a:t>
            </a:r>
          </a:p>
          <a:p>
            <a:r>
              <a:rPr lang="en-US" sz="2000" b="0" i="0" dirty="0">
                <a:effectLst/>
                <a:latin typeface="Avenir LT Std"/>
              </a:rPr>
              <a:t>In this sense, the artificial intelligence technique can be compared to a second pair of eyes that can evaluate patient health based on the knowledge extracted from big data sets by summarizing millions of observations of diseases that a patient could possibly have </a:t>
            </a:r>
            <a:endParaRPr lang="en-US" sz="2000" dirty="0"/>
          </a:p>
        </p:txBody>
      </p:sp>
    </p:spTree>
    <p:extLst>
      <p:ext uri="{BB962C8B-B14F-4D97-AF65-F5344CB8AC3E}">
        <p14:creationId xmlns:p14="http://schemas.microsoft.com/office/powerpoint/2010/main" val="178565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E775492-48CB-4CCA-BC73-BE11247528E0}"/>
              </a:ext>
            </a:extLst>
          </p:cNvPr>
          <p:cNvSpPr>
            <a:spLocks noGrp="1"/>
          </p:cNvSpPr>
          <p:nvPr>
            <p:ph type="title"/>
          </p:nvPr>
        </p:nvSpPr>
        <p:spPr>
          <a:xfrm>
            <a:off x="1047280" y="759805"/>
            <a:ext cx="10306520" cy="1325563"/>
          </a:xfrm>
        </p:spPr>
        <p:txBody>
          <a:bodyPr>
            <a:normAutofit/>
          </a:bodyPr>
          <a:lstStyle/>
          <a:p>
            <a:r>
              <a:rPr lang="en-IN" sz="4000">
                <a:solidFill>
                  <a:srgbClr val="FFFFFF"/>
                </a:solidFill>
              </a:rPr>
              <a:t>Growth drivers of AI in healthcare</a:t>
            </a:r>
            <a:endParaRPr lang="en-US" sz="4000">
              <a:solidFill>
                <a:srgbClr val="FFFFFF"/>
              </a:solidFill>
            </a:endParaRPr>
          </a:p>
        </p:txBody>
      </p:sp>
      <p:sp>
        <p:nvSpPr>
          <p:cNvPr id="3" name="Content Placeholder 2">
            <a:extLst>
              <a:ext uri="{FF2B5EF4-FFF2-40B4-BE49-F238E27FC236}">
                <a16:creationId xmlns:a16="http://schemas.microsoft.com/office/drawing/2014/main" id="{2A06EA14-D042-4D29-926D-B95099B00279}"/>
              </a:ext>
            </a:extLst>
          </p:cNvPr>
          <p:cNvSpPr>
            <a:spLocks noGrp="1"/>
          </p:cNvSpPr>
          <p:nvPr>
            <p:ph idx="1"/>
          </p:nvPr>
        </p:nvSpPr>
        <p:spPr>
          <a:xfrm>
            <a:off x="1424904" y="2494450"/>
            <a:ext cx="4053545" cy="3563159"/>
          </a:xfrm>
        </p:spPr>
        <p:txBody>
          <a:bodyPr>
            <a:normAutofit/>
          </a:bodyPr>
          <a:lstStyle/>
          <a:p>
            <a:r>
              <a:rPr lang="en-IN" sz="1500"/>
              <a:t>Increasing individual healthcare expenses</a:t>
            </a:r>
          </a:p>
          <a:p>
            <a:r>
              <a:rPr lang="en-IN" sz="1500"/>
              <a:t>Larger Geriatric population </a:t>
            </a:r>
          </a:p>
          <a:p>
            <a:r>
              <a:rPr lang="en-IN" sz="1500"/>
              <a:t>Imbalance between health workforce and patients </a:t>
            </a:r>
          </a:p>
          <a:p>
            <a:r>
              <a:rPr lang="en-IN" sz="1500"/>
              <a:t>Increasing Global  Health care expenditure </a:t>
            </a:r>
          </a:p>
          <a:p>
            <a:r>
              <a:rPr lang="en-IN" sz="1500"/>
              <a:t>Continuous shortage of nursing and technician staff. The number of vacancies for nurses will be 1.2 million by 2020</a:t>
            </a:r>
          </a:p>
          <a:p>
            <a:r>
              <a:rPr lang="en-IN" sz="1500"/>
              <a:t>AI is and will help medical practitioners efficiently achieve their tasks with minimal human intervention, a critical factor in meeting increasing patient demand.  </a:t>
            </a:r>
          </a:p>
          <a:p>
            <a:endParaRPr lang="en-US" sz="1500"/>
          </a:p>
        </p:txBody>
      </p:sp>
      <p:pic>
        <p:nvPicPr>
          <p:cNvPr id="4" name="Picture 3" descr="Image result for long E ai platform  2017 cc-cruiser">
            <a:extLst>
              <a:ext uri="{FF2B5EF4-FFF2-40B4-BE49-F238E27FC236}">
                <a16:creationId xmlns:a16="http://schemas.microsoft.com/office/drawing/2014/main" id="{59DC0F55-0595-47A5-8BBF-BC8BE8CF15A7}"/>
              </a:ext>
            </a:extLst>
          </p:cNvPr>
          <p:cNvPicPr>
            <a:picLocks noChangeAspect="1" noChangeArrowheads="1"/>
          </p:cNvPicPr>
          <p:nvPr/>
        </p:nvPicPr>
        <p:blipFill rotWithShape="1">
          <a:blip r:embed="rId2"/>
          <a:srcRect l="1378" r="14055" b="2"/>
          <a:stretch/>
        </p:blipFill>
        <p:spPr bwMode="auto">
          <a:xfrm>
            <a:off x="6098892" y="2492376"/>
            <a:ext cx="4802404" cy="3563372"/>
          </a:xfrm>
          <a:prstGeom prst="rect">
            <a:avLst/>
          </a:prstGeom>
          <a:noFill/>
        </p:spPr>
      </p:pic>
    </p:spTree>
    <p:extLst>
      <p:ext uri="{BB962C8B-B14F-4D97-AF65-F5344CB8AC3E}">
        <p14:creationId xmlns:p14="http://schemas.microsoft.com/office/powerpoint/2010/main" val="93476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C7E08B-88E5-487B-9D47-54738703743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Instances attributed from the Data Set</a:t>
            </a:r>
          </a:p>
        </p:txBody>
      </p:sp>
      <p:sp>
        <p:nvSpPr>
          <p:cNvPr id="3" name="Content Placeholder 2">
            <a:extLst>
              <a:ext uri="{FF2B5EF4-FFF2-40B4-BE49-F238E27FC236}">
                <a16:creationId xmlns:a16="http://schemas.microsoft.com/office/drawing/2014/main" id="{536BAA0B-8081-43BC-857E-C62156D5A0EA}"/>
              </a:ext>
            </a:extLst>
          </p:cNvPr>
          <p:cNvSpPr>
            <a:spLocks noGrp="1"/>
          </p:cNvSpPr>
          <p:nvPr>
            <p:ph idx="1"/>
          </p:nvPr>
        </p:nvSpPr>
        <p:spPr>
          <a:xfrm>
            <a:off x="6503158" y="649480"/>
            <a:ext cx="4862447" cy="5546047"/>
          </a:xfrm>
        </p:spPr>
        <p:txBody>
          <a:bodyPr anchor="ctr">
            <a:normAutofit/>
          </a:bodyPr>
          <a:lstStyle/>
          <a:p>
            <a:r>
              <a:rPr lang="en-US" sz="2000" b="0" i="0">
                <a:effectLst/>
                <a:latin typeface="Avenir LT Std"/>
              </a:rPr>
              <a:t>The breast cancer data set consists of 699 tumor samples where 458 (65.5%) are benign (non-cancer) tumors and 241 (34.5%) malignant (cancer) tumors.</a:t>
            </a:r>
            <a:endParaRPr lang="en-US" sz="2000"/>
          </a:p>
        </p:txBody>
      </p:sp>
    </p:spTree>
    <p:extLst>
      <p:ext uri="{BB962C8B-B14F-4D97-AF65-F5344CB8AC3E}">
        <p14:creationId xmlns:p14="http://schemas.microsoft.com/office/powerpoint/2010/main" val="1811517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2D3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8D354-FEFC-48D4-BE80-B62E57F512FA}"/>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Attributes in the Data Set</a:t>
            </a:r>
            <a:br>
              <a:rPr lang="en-US">
                <a:solidFill>
                  <a:srgbClr val="FFFFFF"/>
                </a:solidFill>
              </a:rPr>
            </a:br>
            <a:endParaRPr lang="en-US">
              <a:solidFill>
                <a:srgbClr val="FFFFFF"/>
              </a:solidFill>
            </a:endParaRPr>
          </a:p>
        </p:txBody>
      </p:sp>
      <p:pic>
        <p:nvPicPr>
          <p:cNvPr id="9" name="Content Placeholder 8">
            <a:extLst>
              <a:ext uri="{FF2B5EF4-FFF2-40B4-BE49-F238E27FC236}">
                <a16:creationId xmlns:a16="http://schemas.microsoft.com/office/drawing/2014/main" id="{CDF8DF89-219A-45A0-A145-E99CABFBFEAB}"/>
              </a:ext>
            </a:extLst>
          </p:cNvPr>
          <p:cNvPicPr>
            <a:picLocks noGrp="1" noChangeAspect="1"/>
          </p:cNvPicPr>
          <p:nvPr>
            <p:ph idx="1"/>
          </p:nvPr>
        </p:nvPicPr>
        <p:blipFill rotWithShape="1">
          <a:blip r:embed="rId2"/>
          <a:srcRect l="1723" r="4329" b="-1"/>
          <a:stretch/>
        </p:blipFill>
        <p:spPr>
          <a:xfrm>
            <a:off x="6096000" y="640080"/>
            <a:ext cx="5459470" cy="5578816"/>
          </a:xfrm>
          <a:prstGeom prst="rect">
            <a:avLst/>
          </a:prstGeom>
        </p:spPr>
      </p:pic>
    </p:spTree>
    <p:extLst>
      <p:ext uri="{BB962C8B-B14F-4D97-AF65-F5344CB8AC3E}">
        <p14:creationId xmlns:p14="http://schemas.microsoft.com/office/powerpoint/2010/main" val="12034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DA515F-8D4C-44BA-92CA-D2F89D39EDBA}"/>
              </a:ext>
            </a:extLst>
          </p:cNvPr>
          <p:cNvSpPr>
            <a:spLocks noGrp="1"/>
          </p:cNvSpPr>
          <p:nvPr>
            <p:ph type="title"/>
          </p:nvPr>
        </p:nvSpPr>
        <p:spPr>
          <a:xfrm>
            <a:off x="804671" y="640263"/>
            <a:ext cx="3284331" cy="5254510"/>
          </a:xfrm>
        </p:spPr>
        <p:txBody>
          <a:bodyPr>
            <a:normAutofit/>
          </a:bodyPr>
          <a:lstStyle/>
          <a:p>
            <a:r>
              <a:rPr lang="en-US" b="1" i="0">
                <a:effectLst/>
                <a:latin typeface="Avenir LT Std"/>
              </a:rPr>
              <a:t>Setting up the Diagnosis Model</a:t>
            </a:r>
            <a:br>
              <a:rPr lang="en-US" b="1" i="0">
                <a:effectLst/>
                <a:latin typeface="Avenir LT Std"/>
              </a:rPr>
            </a:br>
            <a:endParaRPr lang="en-US" dirty="0"/>
          </a:p>
        </p:txBody>
      </p:sp>
      <p:sp>
        <p:nvSpPr>
          <p:cNvPr id="3" name="Content Placeholder 2">
            <a:extLst>
              <a:ext uri="{FF2B5EF4-FFF2-40B4-BE49-F238E27FC236}">
                <a16:creationId xmlns:a16="http://schemas.microsoft.com/office/drawing/2014/main" id="{650F4E19-38F1-4B55-9BDD-04475500B0B8}"/>
              </a:ext>
            </a:extLst>
          </p:cNvPr>
          <p:cNvSpPr>
            <a:spLocks noGrp="1"/>
          </p:cNvSpPr>
          <p:nvPr>
            <p:ph idx="1"/>
          </p:nvPr>
        </p:nvSpPr>
        <p:spPr>
          <a:xfrm>
            <a:off x="5358384" y="640263"/>
            <a:ext cx="6028944" cy="5254510"/>
          </a:xfrm>
        </p:spPr>
        <p:txBody>
          <a:bodyPr anchor="ctr">
            <a:normAutofit/>
          </a:bodyPr>
          <a:lstStyle/>
          <a:p>
            <a:r>
              <a:rPr lang="en-US" sz="2200">
                <a:solidFill>
                  <a:schemeClr val="bg1"/>
                </a:solidFill>
              </a:rPr>
              <a:t>This procedure involves 7 steps which includes formulas and graphs for better understanding</a:t>
            </a:r>
          </a:p>
        </p:txBody>
      </p:sp>
    </p:spTree>
    <p:extLst>
      <p:ext uri="{BB962C8B-B14F-4D97-AF65-F5344CB8AC3E}">
        <p14:creationId xmlns:p14="http://schemas.microsoft.com/office/powerpoint/2010/main" val="20731661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41E018-C202-411C-BD15-6D52DA2FC89C}"/>
              </a:ext>
            </a:extLst>
          </p:cNvPr>
          <p:cNvSpPr>
            <a:spLocks noGrp="1"/>
          </p:cNvSpPr>
          <p:nvPr>
            <p:ph type="title"/>
          </p:nvPr>
        </p:nvSpPr>
        <p:spPr>
          <a:xfrm>
            <a:off x="804671" y="640263"/>
            <a:ext cx="3284331" cy="5254510"/>
          </a:xfrm>
        </p:spPr>
        <p:txBody>
          <a:bodyPr>
            <a:normAutofit/>
          </a:bodyPr>
          <a:lstStyle/>
          <a:p>
            <a:r>
              <a:rPr lang="en-US" b="0" i="0">
                <a:effectLst/>
                <a:latin typeface="Avenir LT Std"/>
              </a:rPr>
              <a:t>Step 1: Dividing the Data Set</a:t>
            </a:r>
            <a:br>
              <a:rPr lang="en-US" b="0" i="0">
                <a:effectLst/>
                <a:latin typeface="Avenir LT Std"/>
              </a:rPr>
            </a:br>
            <a:endParaRPr lang="en-US" dirty="0"/>
          </a:p>
        </p:txBody>
      </p:sp>
      <p:sp>
        <p:nvSpPr>
          <p:cNvPr id="3" name="Content Placeholder 2">
            <a:extLst>
              <a:ext uri="{FF2B5EF4-FFF2-40B4-BE49-F238E27FC236}">
                <a16:creationId xmlns:a16="http://schemas.microsoft.com/office/drawing/2014/main" id="{6D59E17C-0FCA-425C-9D6A-FE005F416A4D}"/>
              </a:ext>
            </a:extLst>
          </p:cNvPr>
          <p:cNvSpPr>
            <a:spLocks noGrp="1"/>
          </p:cNvSpPr>
          <p:nvPr>
            <p:ph idx="1"/>
          </p:nvPr>
        </p:nvSpPr>
        <p:spPr>
          <a:xfrm>
            <a:off x="5358384" y="640263"/>
            <a:ext cx="6028944" cy="5254510"/>
          </a:xfrm>
        </p:spPr>
        <p:txBody>
          <a:bodyPr anchor="ctr">
            <a:normAutofit/>
          </a:bodyPr>
          <a:lstStyle/>
          <a:p>
            <a:r>
              <a:rPr lang="en-US" sz="2200" b="0" i="0">
                <a:solidFill>
                  <a:schemeClr val="bg1"/>
                </a:solidFill>
                <a:effectLst/>
                <a:latin typeface="Avenir LT Std"/>
              </a:rPr>
              <a:t>In order to get started modeling, the data set was split into two parts:</a:t>
            </a:r>
          </a:p>
          <a:p>
            <a:pPr>
              <a:buFont typeface="+mj-lt"/>
              <a:buAutoNum type="arabicPeriod"/>
            </a:pPr>
            <a:r>
              <a:rPr lang="en-US" sz="2200" b="0" i="0">
                <a:solidFill>
                  <a:schemeClr val="bg1"/>
                </a:solidFill>
                <a:effectLst/>
                <a:latin typeface="Avenir LT Std"/>
              </a:rPr>
              <a:t>Train set (70%), for choosing and validating models, and</a:t>
            </a:r>
          </a:p>
          <a:p>
            <a:pPr>
              <a:buFont typeface="+mj-lt"/>
              <a:buAutoNum type="arabicPeriod"/>
            </a:pPr>
            <a:r>
              <a:rPr lang="en-US" sz="2200" b="0" i="0">
                <a:solidFill>
                  <a:schemeClr val="bg1"/>
                </a:solidFill>
                <a:effectLst/>
                <a:latin typeface="Avenir LT Std"/>
              </a:rPr>
              <a:t>Test set (30%), hold out data on which we will see how well models are able to generalize on unseen data.</a:t>
            </a:r>
          </a:p>
        </p:txBody>
      </p:sp>
    </p:spTree>
    <p:extLst>
      <p:ext uri="{BB962C8B-B14F-4D97-AF65-F5344CB8AC3E}">
        <p14:creationId xmlns:p14="http://schemas.microsoft.com/office/powerpoint/2010/main" val="222661754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9223F6-6403-479A-A5DE-E6A61FDC2D61}"/>
              </a:ext>
            </a:extLst>
          </p:cNvPr>
          <p:cNvSpPr>
            <a:spLocks noGrp="1"/>
          </p:cNvSpPr>
          <p:nvPr>
            <p:ph type="title"/>
          </p:nvPr>
        </p:nvSpPr>
        <p:spPr>
          <a:xfrm>
            <a:off x="804671" y="640263"/>
            <a:ext cx="3284331" cy="5254510"/>
          </a:xfrm>
        </p:spPr>
        <p:txBody>
          <a:bodyPr>
            <a:normAutofit/>
          </a:bodyPr>
          <a:lstStyle/>
          <a:p>
            <a:r>
              <a:rPr lang="en-US" b="0" i="0">
                <a:effectLst/>
                <a:latin typeface="Avenir LT Std"/>
              </a:rPr>
              <a:t>Step 2: Defining the Metrics</a:t>
            </a:r>
            <a:br>
              <a:rPr lang="en-US" b="0" i="0">
                <a:effectLst/>
                <a:latin typeface="Avenir LT Std"/>
              </a:rPr>
            </a:br>
            <a:endParaRPr lang="en-US" dirty="0"/>
          </a:p>
        </p:txBody>
      </p:sp>
      <p:sp>
        <p:nvSpPr>
          <p:cNvPr id="14" name="Content Placeholder 2">
            <a:extLst>
              <a:ext uri="{FF2B5EF4-FFF2-40B4-BE49-F238E27FC236}">
                <a16:creationId xmlns:a16="http://schemas.microsoft.com/office/drawing/2014/main" id="{3A73E184-BA08-4396-AEFC-492D27EFE0B9}"/>
              </a:ext>
            </a:extLst>
          </p:cNvPr>
          <p:cNvSpPr>
            <a:spLocks noGrp="1"/>
          </p:cNvSpPr>
          <p:nvPr>
            <p:ph idx="1"/>
          </p:nvPr>
        </p:nvSpPr>
        <p:spPr>
          <a:xfrm>
            <a:off x="5358384" y="640263"/>
            <a:ext cx="6028944" cy="5254510"/>
          </a:xfrm>
        </p:spPr>
        <p:txBody>
          <a:bodyPr anchor="ctr">
            <a:normAutofit/>
          </a:bodyPr>
          <a:lstStyle/>
          <a:p>
            <a:r>
              <a:rPr lang="en-US" sz="2200" b="0" i="0">
                <a:solidFill>
                  <a:schemeClr val="bg1"/>
                </a:solidFill>
                <a:effectLst/>
                <a:latin typeface="Avenir LT Std"/>
              </a:rPr>
              <a:t>Next, we need to define the key metrics to measure the efficiency of the models. </a:t>
            </a:r>
            <a:r>
              <a:rPr lang="en-US" sz="2200">
                <a:solidFill>
                  <a:schemeClr val="bg1"/>
                </a:solidFill>
                <a:latin typeface="Avenir LT Std"/>
              </a:rPr>
              <a:t>W</a:t>
            </a:r>
            <a:r>
              <a:rPr lang="en-US" sz="2200" b="0" i="0">
                <a:solidFill>
                  <a:schemeClr val="bg1"/>
                </a:solidFill>
                <a:effectLst/>
                <a:latin typeface="Avenir LT Std"/>
              </a:rPr>
              <a:t>e have four basic characteristics (numbers) based on which we can define derivative measurement metrics. These four numbers are:</a:t>
            </a:r>
          </a:p>
          <a:p>
            <a:pPr>
              <a:buFont typeface="+mj-lt"/>
              <a:buAutoNum type="arabicPeriod"/>
            </a:pPr>
            <a:r>
              <a:rPr lang="en-US" sz="2200" b="0" i="0">
                <a:solidFill>
                  <a:schemeClr val="bg1"/>
                </a:solidFill>
                <a:effectLst/>
                <a:latin typeface="Avenir LT Std"/>
              </a:rPr>
              <a:t>TP (True Positive) – number of correctly classified patients who have the disease,</a:t>
            </a:r>
          </a:p>
          <a:p>
            <a:pPr>
              <a:buFont typeface="+mj-lt"/>
              <a:buAutoNum type="arabicPeriod"/>
            </a:pPr>
            <a:r>
              <a:rPr lang="en-US" sz="2200" b="0" i="0">
                <a:solidFill>
                  <a:schemeClr val="bg1"/>
                </a:solidFill>
                <a:effectLst/>
                <a:latin typeface="Avenir LT Std"/>
              </a:rPr>
              <a:t>TN (True Negative) – number of correctly classified patients who are healthy,</a:t>
            </a:r>
          </a:p>
          <a:p>
            <a:pPr>
              <a:buFont typeface="+mj-lt"/>
              <a:buAutoNum type="arabicPeriod"/>
            </a:pPr>
            <a:r>
              <a:rPr lang="en-US" sz="2200" b="0" i="0">
                <a:solidFill>
                  <a:schemeClr val="bg1"/>
                </a:solidFill>
                <a:effectLst/>
                <a:latin typeface="Avenir LT Std"/>
              </a:rPr>
              <a:t>FP (False Positive) – number of misclassified patients who are healthy,</a:t>
            </a:r>
          </a:p>
          <a:p>
            <a:pPr>
              <a:buFont typeface="+mj-lt"/>
              <a:buAutoNum type="arabicPeriod"/>
            </a:pPr>
            <a:r>
              <a:rPr lang="en-US" sz="2200" b="0" i="0">
                <a:solidFill>
                  <a:schemeClr val="bg1"/>
                </a:solidFill>
                <a:effectLst/>
                <a:latin typeface="Avenir LT Std"/>
              </a:rPr>
              <a:t>FN (False Negative) – number of misclassified patients who have the disease.</a:t>
            </a:r>
          </a:p>
          <a:p>
            <a:endParaRPr lang="en-US" sz="2200">
              <a:solidFill>
                <a:schemeClr val="bg1"/>
              </a:solidFill>
            </a:endParaRPr>
          </a:p>
        </p:txBody>
      </p:sp>
    </p:spTree>
    <p:extLst>
      <p:ext uri="{BB962C8B-B14F-4D97-AF65-F5344CB8AC3E}">
        <p14:creationId xmlns:p14="http://schemas.microsoft.com/office/powerpoint/2010/main" val="33720649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Widescreen</PresentationFormat>
  <Paragraphs>62</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LT Std</vt:lpstr>
      <vt:lpstr>Calibri</vt:lpstr>
      <vt:lpstr>Calibri Light</vt:lpstr>
      <vt:lpstr>Office Theme</vt:lpstr>
      <vt:lpstr>ARTIFICIAL INTELLIGENCE  </vt:lpstr>
      <vt:lpstr>MACHINE LEARNING FOR MEDICAL DIAGNOSIS-BREAST CANCER</vt:lpstr>
      <vt:lpstr>Using Machine Learning to Detect and Diagnose Breast Cancer </vt:lpstr>
      <vt:lpstr>Growth drivers of AI in healthcare</vt:lpstr>
      <vt:lpstr>Instances attributed from the Data Set</vt:lpstr>
      <vt:lpstr>Attributes in the Data Set </vt:lpstr>
      <vt:lpstr>Setting up the Diagnosis Model </vt:lpstr>
      <vt:lpstr>Step 1: Dividing the Data Set </vt:lpstr>
      <vt:lpstr>Step 2: Defining the Metrics </vt:lpstr>
      <vt:lpstr>Step 3: Evaluating the Models </vt:lpstr>
      <vt:lpstr>Step 4: Creating a Neural Network Model </vt:lpstr>
      <vt:lpstr>Step 5: Evaluating Output Quality Through Receiver Operating Curves </vt:lpstr>
      <vt:lpstr>Step 6: Evaluating Output Quality Through Precision-Recall Curves </vt:lpstr>
      <vt:lpstr>Step 7: Visualizing the Decision Boundaries </vt:lpstr>
      <vt:lpstr>Code Snippets</vt:lpstr>
      <vt:lpstr>Code Snippets</vt:lpstr>
      <vt:lpstr>Code Snippets</vt:lpstr>
      <vt:lpstr>Potential challenges </vt:lpstr>
      <vt:lpstr>Wrap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dc:title>
  <dc:creator>Nalla, Sahana</dc:creator>
  <cp:lastModifiedBy>Nalla, Sahana</cp:lastModifiedBy>
  <cp:revision>1</cp:revision>
  <dcterms:created xsi:type="dcterms:W3CDTF">2020-12-13T02:05:35Z</dcterms:created>
  <dcterms:modified xsi:type="dcterms:W3CDTF">2020-12-13T02:06:34Z</dcterms:modified>
</cp:coreProperties>
</file>